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353" r:id="rId3"/>
    <p:sldId id="257" r:id="rId4"/>
    <p:sldId id="310" r:id="rId5"/>
    <p:sldId id="258" r:id="rId6"/>
    <p:sldId id="294" r:id="rId7"/>
    <p:sldId id="313" r:id="rId8"/>
    <p:sldId id="346" r:id="rId9"/>
    <p:sldId id="347" r:id="rId10"/>
    <p:sldId id="331" r:id="rId11"/>
    <p:sldId id="356" r:id="rId12"/>
    <p:sldId id="354" r:id="rId13"/>
    <p:sldId id="326" r:id="rId14"/>
    <p:sldId id="316" r:id="rId15"/>
    <p:sldId id="263" r:id="rId16"/>
    <p:sldId id="337" r:id="rId17"/>
    <p:sldId id="333" r:id="rId18"/>
    <p:sldId id="339" r:id="rId19"/>
    <p:sldId id="336" r:id="rId20"/>
    <p:sldId id="338" r:id="rId21"/>
    <p:sldId id="332" r:id="rId22"/>
    <p:sldId id="340" r:id="rId23"/>
    <p:sldId id="334" r:id="rId24"/>
    <p:sldId id="343" r:id="rId25"/>
    <p:sldId id="335" r:id="rId26"/>
    <p:sldId id="341" r:id="rId27"/>
    <p:sldId id="342" r:id="rId28"/>
    <p:sldId id="345" r:id="rId29"/>
    <p:sldId id="348" r:id="rId30"/>
    <p:sldId id="298" r:id="rId31"/>
    <p:sldId id="355" r:id="rId32"/>
    <p:sldId id="288" r:id="rId33"/>
    <p:sldId id="350" r:id="rId34"/>
    <p:sldId id="351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BA6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9" autoAdjust="0"/>
    <p:restoredTop sz="94660"/>
  </p:normalViewPr>
  <p:slideViewPr>
    <p:cSldViewPr snapToObjects="1">
      <p:cViewPr>
        <p:scale>
          <a:sx n="90" d="100"/>
          <a:sy n="90" d="100"/>
        </p:scale>
        <p:origin x="-276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839C2-8F93-4CB1-8D2C-5DA327678530}" type="datetimeFigureOut">
              <a:rPr lang="en-US" smtClean="0"/>
              <a:t>2/26/2016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76B7D-3468-4E43-90EA-F85B2FEF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3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93E9A2E-995B-4628-973B-899B54234FBC}" type="datetimeFigureOut">
              <a:rPr lang="en-US" smtClean="0"/>
              <a:pPr/>
              <a:t>2/26/2016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4811F57-C66E-4F47-9F55-B19E42FE3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3E9A2E-995B-4628-973B-899B54234FBC}" type="datetimeFigureOut">
              <a:rPr lang="en-US" smtClean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811F57-C66E-4F47-9F55-B19E42FE3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3E9A2E-995B-4628-973B-899B54234FBC}" type="datetimeFigureOut">
              <a:rPr lang="en-US" smtClean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811F57-C66E-4F47-9F55-B19E42FE3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3E9A2E-995B-4628-973B-899B54234FBC}" type="datetimeFigureOut">
              <a:rPr lang="en-US" smtClean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811F57-C66E-4F47-9F55-B19E42FE33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3E9A2E-995B-4628-973B-899B54234FBC}" type="datetimeFigureOut">
              <a:rPr lang="en-US" smtClean="0"/>
              <a:pPr/>
              <a:t>2/26/2016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811F57-C66E-4F47-9F55-B19E42FE33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3E9A2E-995B-4628-973B-899B54234FBC}" type="datetimeFigureOut">
              <a:rPr lang="en-US" smtClean="0"/>
              <a:pPr/>
              <a:t>2/26/2016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811F57-C66E-4F47-9F55-B19E42FE33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3E9A2E-995B-4628-973B-899B54234FBC}" type="datetimeFigureOut">
              <a:rPr lang="en-US" smtClean="0"/>
              <a:pPr/>
              <a:t>2/26/2016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811F57-C66E-4F47-9F55-B19E42FE3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3E9A2E-995B-4628-973B-899B54234FBC}" type="datetimeFigureOut">
              <a:rPr lang="en-US" smtClean="0"/>
              <a:pPr/>
              <a:t>2/26/2016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811F57-C66E-4F47-9F55-B19E42FE33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3E9A2E-995B-4628-973B-899B54234FBC}" type="datetimeFigureOut">
              <a:rPr lang="en-US" smtClean="0"/>
              <a:pPr/>
              <a:t>2/26/2016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811F57-C66E-4F47-9F55-B19E42FE3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93E9A2E-995B-4628-973B-899B54234FBC}" type="datetimeFigureOut">
              <a:rPr lang="en-US" smtClean="0"/>
              <a:pPr/>
              <a:t>2/26/2016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4811F57-C66E-4F47-9F55-B19E42FE3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93E9A2E-995B-4628-973B-899B54234FBC}" type="datetimeFigureOut">
              <a:rPr lang="en-US" smtClean="0"/>
              <a:pPr/>
              <a:t>2/26/2016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4811F57-C66E-4F47-9F55-B19E42FE33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93E9A2E-995B-4628-973B-899B54234FBC}" type="datetimeFigureOut">
              <a:rPr lang="en-US" smtClean="0"/>
              <a:pPr/>
              <a:t>2/26/2016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4811F57-C66E-4F47-9F55-B19E42FE33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mailto:wcmalone@dekalbcountyga.gov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752601"/>
            <a:ext cx="88392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Association of Energy Engineers</a:t>
            </a:r>
            <a:br>
              <a:rPr lang="en-US" sz="4000" dirty="0" smtClean="0">
                <a:solidFill>
                  <a:srgbClr val="00B050"/>
                </a:solidFill>
              </a:rPr>
            </a:br>
            <a:r>
              <a:rPr lang="en-US" sz="4000" dirty="0" smtClean="0">
                <a:solidFill>
                  <a:srgbClr val="00B050"/>
                </a:solidFill>
              </a:rPr>
              <a:t>Heritage Sandy Springs</a:t>
            </a:r>
            <a:br>
              <a:rPr lang="en-US" sz="4000" dirty="0" smtClean="0">
                <a:solidFill>
                  <a:srgbClr val="00B050"/>
                </a:solidFill>
              </a:rPr>
            </a:br>
            <a:r>
              <a:rPr lang="en-US" sz="4000" dirty="0" smtClean="0">
                <a:solidFill>
                  <a:srgbClr val="00B050"/>
                </a:solidFill>
              </a:rPr>
              <a:t>February 29</a:t>
            </a:r>
            <a:r>
              <a:rPr lang="en-US" sz="4000" baseline="30000" dirty="0" smtClean="0">
                <a:solidFill>
                  <a:srgbClr val="00B050"/>
                </a:solidFill>
              </a:rPr>
              <a:t>th</a:t>
            </a:r>
            <a:r>
              <a:rPr lang="en-US" sz="4000" dirty="0" smtClean="0">
                <a:solidFill>
                  <a:srgbClr val="00B050"/>
                </a:solidFill>
              </a:rPr>
              <a:t> , 2016</a:t>
            </a:r>
            <a:r>
              <a:rPr lang="en-US" sz="4000" dirty="0" smtClean="0">
                <a:solidFill>
                  <a:srgbClr val="C00000"/>
                </a:solidFill>
              </a:rPr>
              <a:t/>
            </a:r>
            <a:br>
              <a:rPr lang="en-US" sz="4000" dirty="0" smtClean="0">
                <a:solidFill>
                  <a:srgbClr val="C00000"/>
                </a:solidFill>
              </a:rPr>
            </a:br>
            <a:r>
              <a:rPr lang="en-US" sz="4000" dirty="0" smtClean="0">
                <a:solidFill>
                  <a:srgbClr val="00B050"/>
                </a:solidFill>
              </a:rPr>
              <a:t/>
            </a:r>
            <a:br>
              <a:rPr lang="en-US" sz="4000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 Converting to CNG as an Alternate Transportation Fuel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11606"/>
            <a:ext cx="8305800" cy="1722393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Billy Malone			SWANA TDIBR Landfills</a:t>
            </a: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DeKalb County Sanitation       Board Clean Cities-GA</a:t>
            </a: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Sanitation Director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81328"/>
            <a:ext cx="8686800" cy="4525963"/>
          </a:xfrm>
        </p:spPr>
        <p:txBody>
          <a:bodyPr>
            <a:normAutofit fontScale="77500" lnSpcReduction="20000"/>
          </a:bodyPr>
          <a:lstStyle/>
          <a:p>
            <a:endParaRPr lang="en-US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 Station Cost </a:t>
            </a: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$ 2,000,000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(Fast Fill)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Sale of CNG to the General Public =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$ 315,000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Sanitation Fuel Savings =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$ 540,000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(40% of CNG Fleet)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Contract Maintenance of Facility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$ 114,000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ROI =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2.70 Years</a:t>
            </a:r>
          </a:p>
          <a:p>
            <a:pPr lvl="1"/>
            <a:endParaRPr lang="en-US" sz="9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Renewable Fuels Facility Capital Cost </a:t>
            </a:r>
            <a:r>
              <a:rPr lang="en-US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$ 12,000,000</a:t>
            </a:r>
          </a:p>
          <a:p>
            <a:pPr lvl="1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Annual Sale (Brown) Natural Gas via Pipeline = 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1,031,505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1000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scfm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LF Gas @ 54% Methane =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800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mmbtu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/ day x 365 x $4.00 est. Henry Hub Price x 0.90%  operation efficiency = $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1,051,200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Annual Sale of RIN’s (D3 rating) = 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3,081,855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800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 365 x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11.727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D3 RIN x 0.90 % efficiency = $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3,081,855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10% CNG/LNG Facility + 15% 3</a:t>
            </a:r>
            <a:r>
              <a:rPr lang="en-US" b="1" baseline="30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Party Fees + EM =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$ 800,000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Maintenance of Facility including Utilities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$ 784,000</a:t>
            </a:r>
          </a:p>
          <a:p>
            <a:pPr lvl="1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ROI =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4.74 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Years</a:t>
            </a:r>
          </a:p>
          <a:p>
            <a:pPr lvl="1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1075" y="274638"/>
            <a:ext cx="64613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   CNG Fueling Station &amp;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Renewable Fuel Facility ROI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6" y="228600"/>
            <a:ext cx="1216880" cy="119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25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$ 1,200,000 grant from AGL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500,000 match Sanitation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dispensers, 4 hoses – 1 maximum fill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Access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 miles from I-285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5 days week – Monday thru Friday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6:00 am to 10:30 pm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Operational March 2016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Sixth Public CNG Station in DeKalb County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7990" y="274638"/>
            <a:ext cx="591981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6BA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CNG Station Opens in Decatur</a:t>
            </a:r>
            <a:endParaRPr lang="en-US" sz="3600" dirty="0">
              <a:solidFill>
                <a:srgbClr val="06BA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" y="93236"/>
            <a:ext cx="1438619" cy="140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730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896" y="1607520"/>
            <a:ext cx="8838667" cy="46452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Sanitation began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operating CNG vehicles in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April 2012</a:t>
            </a:r>
          </a:p>
          <a:p>
            <a:pPr lvl="1"/>
            <a:r>
              <a:rPr lang="en-US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   in 2012,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(38 Solid Waste, </a:t>
            </a:r>
            <a:r>
              <a:rPr lang="en-US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 Watershed Sedan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2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 2013,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(Solid Waste)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   in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2014, 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(40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Solid Waste, </a:t>
            </a:r>
            <a:r>
              <a:rPr lang="en-US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Senior Citizen Buses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   in 2015,  (16 Solid Waste)</a:t>
            </a:r>
          </a:p>
          <a:p>
            <a:pPr lvl="1"/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   in 2016,   (24 Solid Waste)</a:t>
            </a:r>
          </a:p>
          <a:p>
            <a:pPr lvl="1"/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   in 2017,   (30 Solid Waste)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8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146</a:t>
            </a:r>
            <a:r>
              <a:rPr lang="en-US" sz="2800" b="1" dirty="0" smtClean="0">
                <a:solidFill>
                  <a:srgbClr val="06BA69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Anticipated CNG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Conversion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Units by the end of 2017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This equals </a:t>
            </a: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80% of the vehicles in Sanitation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as dedicated CNG Vehicles</a:t>
            </a:r>
          </a:p>
          <a:p>
            <a:pPr lvl="1"/>
            <a:endParaRPr lang="en-US" sz="1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7990" y="274638"/>
            <a:ext cx="591981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Units and MPG for CNG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5" y="213013"/>
            <a:ext cx="1363886" cy="13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456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0090" y="1362076"/>
            <a:ext cx="8762772" cy="4645216"/>
          </a:xfrm>
        </p:spPr>
        <p:txBody>
          <a:bodyPr>
            <a:normAutofit fontScale="92500"/>
          </a:bodyPr>
          <a:lstStyle/>
          <a:p>
            <a:pPr lvl="1"/>
            <a:endParaRPr lang="en-US" sz="1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Sanitation </a:t>
            </a: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180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operating vehicles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  <a:r>
              <a:rPr lang="en-US" sz="2200" b="1" dirty="0" smtClean="0">
                <a:solidFill>
                  <a:srgbClr val="00B050"/>
                </a:solidFill>
                <a:latin typeface="Vijaya"/>
                <a:cs typeface="Vijaya"/>
              </a:rPr>
              <a:t>~</a:t>
            </a:r>
            <a:r>
              <a:rPr lang="en-US" sz="22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MPG</a:t>
            </a:r>
            <a:r>
              <a:rPr lang="en-US" sz="2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200" b="1" dirty="0" smtClean="0">
                <a:solidFill>
                  <a:srgbClr val="00B050"/>
                </a:solidFill>
                <a:latin typeface="Vijaya"/>
                <a:cs typeface="Vijaya"/>
              </a:rPr>
              <a:t>~</a:t>
            </a:r>
            <a:r>
              <a:rPr lang="en-US" sz="22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Life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Tractor Trailer (Transfer Station) Vehicles 	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3.1	8  yrs.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Front End Loader (Commercial) Vehicles 		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2.4 	8  yrs.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Rear End Collection (Residential) Vehicles 	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2.5 	9  yrs.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Roll-off Container (Commercial) Vehicles 		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5.3 	12 yrs.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Other Solid Waste (Heavy Duty)Vehicles		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8.1 	12 yrs.</a:t>
            </a:r>
          </a:p>
          <a:p>
            <a:pPr lvl="1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Supervisor Pick ups (F-250)		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16.8 	12 yrs.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Employee Van Shuttles (E-350) 			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17.6 	12 yrs.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Sedans – (Honda Civics) 				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30.2  	12 yrs.</a:t>
            </a: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7516" y="274638"/>
            <a:ext cx="6164884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Units and MPG for CNG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20"/>
            <a:ext cx="1607516" cy="156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80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5029" y="3580640"/>
            <a:ext cx="8375650" cy="3524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Gas  2.23   2.30   3.91  1.86   2.64   3.69   3.65  3.34  3.10  2.10  1.70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6026" y="4088045"/>
            <a:ext cx="8535087" cy="381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Diesel 2.32  2.37   4.22   2.19   2.50   3.62    4.00   3.90  3.75  3.00 2.00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5984" y="5510688"/>
            <a:ext cx="8686878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CNG (Public)    1.94  2.34   1.63  1.86   2.06   2.34   2.39   2.30  2.25  2.15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1265" y="4567425"/>
            <a:ext cx="8534537" cy="381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MSW LF (Public)     1.25   1.38  1.45    1.75   1.90  2.10  2.10   2.09   2.10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612095" y="2299203"/>
            <a:ext cx="673905" cy="303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264836" y="1303940"/>
            <a:ext cx="869997" cy="99125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34833" y="1303940"/>
            <a:ext cx="612955" cy="130114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747788" y="1990725"/>
            <a:ext cx="672422" cy="6143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417771" y="1447800"/>
            <a:ext cx="687631" cy="5373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05402" y="1447800"/>
            <a:ext cx="614289" cy="857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19691" y="1533524"/>
            <a:ext cx="745871" cy="13335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465562" y="1650899"/>
            <a:ext cx="697238" cy="7433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138768" y="1709505"/>
            <a:ext cx="838200" cy="6552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976967" y="2364793"/>
            <a:ext cx="639618" cy="3403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612095" y="2137433"/>
            <a:ext cx="662386" cy="12951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286000" y="1017195"/>
            <a:ext cx="746457" cy="112023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978205" y="1000360"/>
            <a:ext cx="769583" cy="126659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3747788" y="1730236"/>
            <a:ext cx="672422" cy="56767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4417771" y="1592418"/>
            <a:ext cx="762487" cy="13781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5180258" y="1185097"/>
            <a:ext cx="539433" cy="43858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719691" y="1185098"/>
            <a:ext cx="791596" cy="10198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484635" y="1286883"/>
            <a:ext cx="697238" cy="17144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7162800" y="1447800"/>
            <a:ext cx="672685" cy="35176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835485" y="1799568"/>
            <a:ext cx="850273" cy="67573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457545" y="2514600"/>
            <a:ext cx="828455" cy="18097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2274481" y="2305051"/>
            <a:ext cx="703724" cy="2190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2978205" y="2305052"/>
            <a:ext cx="758950" cy="47624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3737155" y="2695575"/>
            <a:ext cx="683055" cy="8572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4417771" y="2364793"/>
            <a:ext cx="687631" cy="34031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5105402" y="2226016"/>
            <a:ext cx="809738" cy="13118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5859461" y="2138785"/>
            <a:ext cx="693739" cy="9555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6553200" y="2138787"/>
            <a:ext cx="67374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7226948" y="2138787"/>
            <a:ext cx="1389637" cy="16041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2981575" y="2596337"/>
            <a:ext cx="2881256" cy="38899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5859461" y="2414587"/>
            <a:ext cx="2734974" cy="17621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2143360" y="5022795"/>
            <a:ext cx="6789502" cy="369332"/>
          </a:xfrm>
          <a:prstGeom prst="rect">
            <a:avLst/>
          </a:prstGeom>
          <a:solidFill>
            <a:srgbClr val="00B05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Seminole CNG (Public)             2.10  2.10  2.10  2.10   2.10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3" name="Straight Connector 112"/>
          <p:cNvCxnSpPr/>
          <p:nvPr/>
        </p:nvCxnSpPr>
        <p:spPr>
          <a:xfrm flipV="1">
            <a:off x="5694882" y="2366565"/>
            <a:ext cx="2874744" cy="753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2500121" y="6009430"/>
            <a:ext cx="6439139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CNG (Private) 0.80   1.00    0.90   0.85   0.75  0.75 0.75 </a:t>
            </a:r>
            <a:endParaRPr lang="en-US" dirty="0"/>
          </a:p>
        </p:txBody>
      </p:sp>
      <p:graphicFrame>
        <p:nvGraphicFramePr>
          <p:cNvPr id="96" name="Objec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611326"/>
              </p:ext>
            </p:extLst>
          </p:nvPr>
        </p:nvGraphicFramePr>
        <p:xfrm>
          <a:off x="557213" y="304801"/>
          <a:ext cx="8375650" cy="3200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9" name="Worksheet" r:id="rId3" imgW="7324641" imgH="3495625" progId="Excel.Sheet.12">
                  <p:embed/>
                </p:oleObj>
              </mc:Choice>
              <mc:Fallback>
                <p:oleObj name="Worksheet" r:id="rId3" imgW="7324641" imgH="3495625" progId="Excel.Sheet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" y="304801"/>
                        <a:ext cx="8375650" cy="32000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TextBox 96"/>
          <p:cNvSpPr txBox="1"/>
          <p:nvPr/>
        </p:nvSpPr>
        <p:spPr>
          <a:xfrm>
            <a:off x="4325591" y="6461896"/>
            <a:ext cx="459933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Average price for fuel and maintenance</a:t>
            </a:r>
            <a:endParaRPr lang="en-US" dirty="0"/>
          </a:p>
        </p:txBody>
      </p:sp>
      <p:cxnSp>
        <p:nvCxnSpPr>
          <p:cNvPr id="112" name="Straight Connector 111"/>
          <p:cNvCxnSpPr/>
          <p:nvPr/>
        </p:nvCxnSpPr>
        <p:spPr>
          <a:xfrm>
            <a:off x="4373116" y="3125420"/>
            <a:ext cx="436016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Isosceles Triangle 115"/>
          <p:cNvSpPr/>
          <p:nvPr/>
        </p:nvSpPr>
        <p:spPr>
          <a:xfrm>
            <a:off x="8569625" y="2781300"/>
            <a:ext cx="163658" cy="230278"/>
          </a:xfrm>
          <a:prstGeom prst="triangl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67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822" y="6493129"/>
            <a:ext cx="2190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62076"/>
            <a:ext cx="7895431" cy="495093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Conversion Cost for most Heavy Duty Vehicles</a:t>
            </a:r>
          </a:p>
          <a:p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90% of the total cost to Covert is Storage </a:t>
            </a:r>
            <a:endParaRPr lang="en-US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  8,000    </a:t>
            </a:r>
            <a:r>
              <a:rPr lang="en-US" sz="2400" b="1" dirty="0" smtClean="0">
                <a:solidFill>
                  <a:srgbClr val="0070C0"/>
                </a:solidFill>
                <a:latin typeface="Vijaya"/>
                <a:cs typeface="Vijaya"/>
              </a:rPr>
              <a:t>~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(15 Gallons)</a:t>
            </a:r>
          </a:p>
          <a:p>
            <a:pPr lvl="1"/>
            <a:endParaRPr lang="en-US" sz="1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$ 15,000   </a:t>
            </a:r>
            <a:r>
              <a:rPr lang="en-US" sz="2400" b="1" dirty="0" smtClean="0">
                <a:solidFill>
                  <a:srgbClr val="0070C0"/>
                </a:solidFill>
                <a:latin typeface="Vijaya"/>
                <a:cs typeface="Vijaya"/>
              </a:rPr>
              <a:t>~ 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(30 Gallons)   </a:t>
            </a:r>
          </a:p>
          <a:p>
            <a:pPr lvl="1"/>
            <a:endParaRPr lang="en-US" sz="1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$ 27,000   </a:t>
            </a:r>
            <a:r>
              <a:rPr lang="en-US" sz="2400" b="1" dirty="0" smtClean="0">
                <a:solidFill>
                  <a:srgbClr val="0070C0"/>
                </a:solidFill>
                <a:latin typeface="Vijaya"/>
                <a:cs typeface="Vijaya"/>
              </a:rPr>
              <a:t>~ 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(45 Gallons)   </a:t>
            </a:r>
          </a:p>
          <a:p>
            <a:pPr lvl="1"/>
            <a:endParaRPr lang="en-US" sz="1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$ 39,000   </a:t>
            </a:r>
            <a:r>
              <a:rPr lang="en-US" sz="2400" b="1" dirty="0" smtClean="0">
                <a:solidFill>
                  <a:srgbClr val="0070C0"/>
                </a:solidFill>
                <a:latin typeface="Vijaya"/>
                <a:cs typeface="Vijaya"/>
              </a:rPr>
              <a:t>~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(60 Gallons)  </a:t>
            </a:r>
          </a:p>
          <a:p>
            <a:pPr lvl="1"/>
            <a:endParaRPr lang="en-US" sz="1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$ 52,500   </a:t>
            </a:r>
            <a:r>
              <a:rPr lang="en-US" sz="2400" b="1" dirty="0" smtClean="0">
                <a:solidFill>
                  <a:srgbClr val="0070C0"/>
                </a:solidFill>
                <a:latin typeface="Vijaya"/>
                <a:cs typeface="Vijaya"/>
              </a:rPr>
              <a:t>~  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(75 Gallons)</a:t>
            </a:r>
          </a:p>
          <a:p>
            <a:pPr lvl="1"/>
            <a:endParaRPr lang="en-US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4026" y="274638"/>
            <a:ext cx="6209669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Conversion to CNG ROI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" y="121926"/>
            <a:ext cx="1379831" cy="134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 CNG Tractor Trailer Vehicle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9698" name="Picture 2" descr="C:\Users\wcmalone\AppData\Local\Microsoft\Windows\Temporary Internet Files\Content.Outlook\NKJQYOE4\IMG_1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4" y="1481329"/>
            <a:ext cx="7817185" cy="51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765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635" y="1152150"/>
            <a:ext cx="9118365" cy="5705850"/>
          </a:xfrm>
        </p:spPr>
        <p:txBody>
          <a:bodyPr>
            <a:normAutofit fontScale="32500" lnSpcReduction="20000"/>
          </a:bodyPr>
          <a:lstStyle/>
          <a:p>
            <a:pPr lvl="1"/>
            <a:endParaRPr lang="en-US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1A – Tractor Trailer –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3rd Party Owned</a:t>
            </a:r>
            <a:r>
              <a:rPr lang="en-US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pPr marL="109728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175 Miles per Transfer Day = 54,600 Miles per Year (6 days/week)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Cost $ 1.65 (taxes exempt); Diesel Average $ 2.00,  Difference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$ 0.35</a:t>
            </a:r>
          </a:p>
          <a:p>
            <a:pPr marL="393192" lvl="1" indent="0">
              <a:buNone/>
            </a:pPr>
            <a:endParaRPr lang="en-US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54,600 miles ÷ 3.1 MPG = 17,613 x $ 0.35  = 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$ 6,165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75 Gallon CNG Tank @ $ 52,500 ÷ $ 6,165 = </a:t>
            </a:r>
            <a:r>
              <a:rPr lang="en-US" sz="86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8.52 Years ROI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</a:t>
            </a:r>
            <a:endParaRPr lang="en-US" sz="8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1B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Tractor Trailer –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County Owned</a:t>
            </a:r>
            <a:r>
              <a:rPr lang="en-US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175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Transfer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Day =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54,600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Year (6 days/week)</a:t>
            </a:r>
          </a:p>
          <a:p>
            <a:pPr lvl="1"/>
            <a:endParaRPr lang="en-US" sz="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Cost $ 0.75 (taxes exempt); IRS Rebate $ 0.50,  Diesel $ 2.00, Difference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$1.75</a:t>
            </a: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54,600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÷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3.1 MPG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17,613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 $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1.75 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7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30,822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75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Gallon CNG Tank @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$52,500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÷ $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30,822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86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1.70 Years ROI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</a:t>
            </a:r>
            <a:endParaRPr lang="en-US" sz="8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93192" lvl="1" indent="0">
              <a:buNone/>
            </a:pP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Average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Depreciation Life 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7400" b="1" dirty="0" smtClean="0">
                <a:solidFill>
                  <a:srgbClr val="FF0000"/>
                </a:solidFill>
                <a:latin typeface="Vijaya"/>
                <a:cs typeface="Vijaya"/>
              </a:rPr>
              <a:t>~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Years </a:t>
            </a:r>
          </a:p>
          <a:p>
            <a:pPr marL="393192" lvl="1" indent="0">
              <a:buNone/>
            </a:pPr>
            <a:endParaRPr lang="en-US" sz="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Storage Tanks Life   </a:t>
            </a:r>
            <a:r>
              <a:rPr lang="en-US" sz="7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≤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Years</a:t>
            </a:r>
            <a:endParaRPr lang="en-US" sz="7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6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0830" y="274638"/>
            <a:ext cx="669157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  Conversion to CNG ROI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" y="101647"/>
            <a:ext cx="1291321" cy="126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416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CNG Front End Loader Vehicle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1747" name="Picture 3" descr="C:\Users\wcmalone\AppData\Local\Microsoft\Windows\Temporary Internet Files\Content.Outlook\NKJQYOE4\IMG_18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9" y="1481328"/>
            <a:ext cx="7665395" cy="521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49" y="3469216"/>
            <a:ext cx="936832" cy="91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074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635" y="1152150"/>
            <a:ext cx="9118365" cy="5705850"/>
          </a:xfrm>
        </p:spPr>
        <p:txBody>
          <a:bodyPr>
            <a:normAutofit fontScale="32500" lnSpcReduction="20000"/>
          </a:bodyPr>
          <a:lstStyle/>
          <a:p>
            <a:pPr lvl="1"/>
            <a:endParaRPr lang="en-US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2A – Front End Loader –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3rd Party Owned</a:t>
            </a:r>
            <a:r>
              <a:rPr lang="en-US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pPr marL="109728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 Miles per Collection Day = 31,200 Miles per Year (6 days/week)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Cost $ 1.65 (taxes exempt); Diesel Average $ 2.00,  Difference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$ 0.35</a:t>
            </a:r>
          </a:p>
          <a:p>
            <a:pPr marL="393192" lvl="1" indent="0">
              <a:buNone/>
            </a:pPr>
            <a:endParaRPr lang="en-US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31,200 miles ÷ 2.4 MPG = 13,000 x $ 0.35  = 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$ 4,550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 Gallon CNG Tank @ $ 39,000 ÷ $ 4,550 = </a:t>
            </a:r>
            <a:r>
              <a:rPr lang="en-US" sz="86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8.57 Years ROI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</a:t>
            </a:r>
            <a:endParaRPr lang="en-US" sz="8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2B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Front End Loader –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County Owned</a:t>
            </a:r>
            <a:r>
              <a:rPr lang="en-US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Collection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Day =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31,200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Year (6 days/week)</a:t>
            </a:r>
          </a:p>
          <a:p>
            <a:pPr lvl="1"/>
            <a:endParaRPr lang="en-US" sz="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Cost $ 0.75 (taxes exempt); IRS Rebate $ 0.50,  Diesel $ 2.00, Difference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$1.75</a:t>
            </a: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31,200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÷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2.4 MPG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13,000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 $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1.75 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7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22,750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Gallon CNG Tank @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$39,000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÷ $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22,750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86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1.71 Years ROI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</a:t>
            </a:r>
            <a:endParaRPr lang="en-US" sz="8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93192" lvl="1" indent="0">
              <a:buNone/>
            </a:pP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Average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Depreciation Life 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7400" b="1" dirty="0" smtClean="0">
                <a:solidFill>
                  <a:srgbClr val="FF0000"/>
                </a:solidFill>
                <a:latin typeface="Vijaya"/>
                <a:cs typeface="Vijaya"/>
              </a:rPr>
              <a:t>~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Years </a:t>
            </a:r>
          </a:p>
          <a:p>
            <a:pPr marL="393192" lvl="1" indent="0">
              <a:buNone/>
            </a:pPr>
            <a:endParaRPr lang="en-US" sz="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Storage Tanks Life   </a:t>
            </a:r>
            <a:r>
              <a:rPr lang="en-US" sz="7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≤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Years</a:t>
            </a:r>
            <a:endParaRPr lang="en-US" sz="7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6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05494" y="274638"/>
            <a:ext cx="646690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   Conversion to CNG ROI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" y="19609"/>
            <a:ext cx="1160299" cy="113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307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8"/>
            <a:ext cx="9138132" cy="6858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6697060" y="6109239"/>
            <a:ext cx="198974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Aerial View Looking South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68" y="5927176"/>
            <a:ext cx="5207761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Seminole Road Landfill</a:t>
            </a:r>
          </a:p>
          <a:p>
            <a:pPr algn="ctr"/>
            <a:r>
              <a:rPr lang="en-US" dirty="0" smtClean="0"/>
              <a:t>Phase 3 – Active</a:t>
            </a:r>
          </a:p>
          <a:p>
            <a:pPr algn="ctr"/>
            <a:r>
              <a:rPr lang="en-US" dirty="0" smtClean="0"/>
              <a:t>Phase 4 - Under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354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318252"/>
            <a:ext cx="8229600" cy="2689039"/>
          </a:xfrm>
        </p:spPr>
        <p:txBody>
          <a:bodyPr/>
          <a:lstStyle/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CNG Residential Vehicles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7650" name="Picture 2" descr="C:\Users\wcmalone\AppData\Local\Microsoft\Windows\Temporary Internet Files\Content.Outlook\NKJQYOE4\IMG_1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5" y="2615246"/>
            <a:ext cx="4206120" cy="318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wcmalone\AppData\Local\Microsoft\Windows\Temporary Internet Files\Content.Outlook\NKJQYOE4\IMG_18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92" y="2602454"/>
            <a:ext cx="4222999" cy="320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0090" y="1531625"/>
            <a:ext cx="4098331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Traditional Rear Loader</a:t>
            </a:r>
          </a:p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 1 Driver / 2 Collectors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2785" y="1531625"/>
            <a:ext cx="3894015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Low Loading Side Loader</a:t>
            </a:r>
          </a:p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2 Driver / Collectors</a:t>
            </a:r>
            <a:endParaRPr lang="en-US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58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16942" y="1152150"/>
            <a:ext cx="9049804" cy="5705850"/>
          </a:xfrm>
        </p:spPr>
        <p:txBody>
          <a:bodyPr>
            <a:normAutofit fontScale="25000" lnSpcReduction="20000"/>
          </a:bodyPr>
          <a:lstStyle/>
          <a:p>
            <a:pPr lvl="1"/>
            <a:endParaRPr lang="en-US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3A – Residential Rear Loader – </a:t>
            </a:r>
            <a:r>
              <a:rPr lang="en-US" sz="9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3rd Party Owned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pPr marL="109728" indent="0">
              <a:buNone/>
            </a:pPr>
            <a:endParaRPr lang="en-US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 Miles per Collection Day = 25,000 Miles per Year (5 days/week)</a:t>
            </a:r>
          </a:p>
          <a:p>
            <a:pPr marL="393192" lvl="1" indent="0">
              <a:buNone/>
            </a:pPr>
            <a:endParaRPr lang="en-US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Cost $ 1.65 (taxes exempt); Diesel Average $ 2.00,  Difference </a:t>
            </a:r>
            <a:r>
              <a:rPr lang="en-US" sz="9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$ 0.35</a:t>
            </a:r>
          </a:p>
          <a:p>
            <a:pPr marL="393192" lvl="1" indent="0">
              <a:buNone/>
            </a:pPr>
            <a:endParaRPr lang="en-US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25,000 miles ÷ 2.5 MPG = 10,000 x $ 0.35  =  </a:t>
            </a:r>
            <a:r>
              <a:rPr lang="en-US" sz="9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$ 3,500 </a:t>
            </a:r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marL="393192" lvl="1" indent="0">
              <a:buNone/>
            </a:pPr>
            <a:endParaRPr lang="en-US" sz="2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45 Gallon CNG Tank @ $27,000 ÷ $ 3,500 = </a:t>
            </a:r>
            <a:r>
              <a:rPr lang="en-US" sz="112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7.71 Years ROI</a:t>
            </a:r>
            <a:r>
              <a:rPr lang="en-US" sz="1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</a:t>
            </a:r>
            <a:endParaRPr lang="en-US" sz="11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3B </a:t>
            </a:r>
            <a:r>
              <a:rPr lang="en-US" sz="8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Residential Rear Loader – </a:t>
            </a:r>
            <a:r>
              <a:rPr lang="en-US" sz="9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County Owned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endParaRPr lang="en-US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US" sz="8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Collection Day = </a:t>
            </a:r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25,000 </a:t>
            </a:r>
            <a:r>
              <a:rPr lang="en-US" sz="8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</a:t>
            </a:r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Year (5 days/week)</a:t>
            </a:r>
          </a:p>
          <a:p>
            <a:pPr lvl="1"/>
            <a:endParaRPr lang="en-US" sz="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$ 0.75 (taxes exempt); IRS Rebate $ 0.50, Diesel $ 2.00, Difference </a:t>
            </a:r>
            <a:r>
              <a:rPr lang="en-US" sz="9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$1.25</a:t>
            </a:r>
          </a:p>
          <a:p>
            <a:pPr lvl="1"/>
            <a:endParaRPr lang="en-US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25,000 </a:t>
            </a:r>
            <a:r>
              <a:rPr lang="en-US" sz="8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÷ </a:t>
            </a:r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2.5 </a:t>
            </a:r>
            <a:r>
              <a:rPr lang="en-US" sz="8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MPG = </a:t>
            </a:r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10,000 </a:t>
            </a:r>
            <a:r>
              <a:rPr lang="en-US" sz="8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 $ </a:t>
            </a:r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1.25  </a:t>
            </a:r>
            <a:r>
              <a:rPr lang="en-US" sz="8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9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9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12,500 </a:t>
            </a:r>
            <a:r>
              <a:rPr lang="en-US" sz="8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lvl="1"/>
            <a:endParaRPr lang="en-US" sz="2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en-US" sz="8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Gallon CNG Tank @ </a:t>
            </a:r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$27,000 </a:t>
            </a:r>
            <a:r>
              <a:rPr lang="en-US" sz="8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÷ $ </a:t>
            </a:r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12,500 </a:t>
            </a:r>
            <a:r>
              <a:rPr lang="en-US" sz="8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112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2.16 Years ROI</a:t>
            </a:r>
            <a:r>
              <a:rPr lang="en-US" sz="1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</a:t>
            </a:r>
            <a:endParaRPr lang="en-US" sz="11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00200" lvl="6" indent="0">
              <a:buNone/>
            </a:pPr>
            <a:endParaRPr lang="en-US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00200" lvl="6" indent="0">
              <a:buNone/>
            </a:pPr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Average </a:t>
            </a:r>
            <a:r>
              <a:rPr lang="en-US" sz="8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Depreciation Life  </a:t>
            </a:r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Vijaya"/>
                <a:cs typeface="Vijaya"/>
              </a:rPr>
              <a:t>~ </a:t>
            </a:r>
            <a:r>
              <a:rPr lang="en-US" sz="9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Years </a:t>
            </a:r>
          </a:p>
          <a:p>
            <a:pPr marL="1600200" lvl="6" indent="0">
              <a:buNone/>
            </a:pPr>
            <a:endParaRPr lang="en-US" sz="8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Storage Tanks Life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9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≤ </a:t>
            </a:r>
            <a:r>
              <a:rPr lang="en-US" sz="9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Years</a:t>
            </a:r>
            <a:endParaRPr lang="en-US" sz="9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    Conversion to CNG ROI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" y="165515"/>
            <a:ext cx="1133544" cy="110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091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CNG Roll-off Vehicle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2770" name="Picture 2" descr="C:\Users\wcmalone\AppData\Local\Microsoft\Windows\Temporary Internet Files\Content.Outlook\NKJQYOE4\IMG_1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0" y="1481328"/>
            <a:ext cx="7817185" cy="528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212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16942" y="1152150"/>
            <a:ext cx="9049804" cy="5705850"/>
          </a:xfrm>
        </p:spPr>
        <p:txBody>
          <a:bodyPr>
            <a:normAutofit fontScale="32500" lnSpcReduction="20000"/>
          </a:bodyPr>
          <a:lstStyle/>
          <a:p>
            <a:pPr lvl="1"/>
            <a:endParaRPr lang="en-US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4A – Roll-off Vehicle –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3rd Party Owned</a:t>
            </a:r>
            <a:r>
              <a:rPr lang="en-US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pPr marL="109728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 Miles per Service Day = 31,200 Miles per Year (6 days/week)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Cost $ 1.65 (taxes exempt); Diesel Average $ 2.00,  Difference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$ 0.35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31,200 miles ÷ 5.3 MPG = 5,887 x $ 0.35 = 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$ 2,060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45 Gallon CNG Tank @ $27,000 ÷ $ 2,060 = </a:t>
            </a:r>
            <a:r>
              <a:rPr lang="en-US" sz="86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13.11 Years ROI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</a:t>
            </a:r>
            <a:endParaRPr lang="en-US" sz="8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4B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Roll-off Vehicle –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County Owned</a:t>
            </a:r>
            <a:r>
              <a:rPr lang="en-US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Service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Day =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31,200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Year (6 days/week)</a:t>
            </a:r>
          </a:p>
          <a:p>
            <a:pPr lvl="1"/>
            <a:endParaRPr lang="en-US" sz="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Cost $ 0.75 (taxes exempt); IRS Rebate $ 0.50,  Diesel $ 2.00, Difference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$1.75</a:t>
            </a: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31,200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÷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5.3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MPG =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5,887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 $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1.75 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7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10,302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Gallon CNG Tank @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$27,000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÷ $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10,302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86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2.62 Years ROI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</a:t>
            </a:r>
            <a:r>
              <a:rPr lang="en-US" sz="8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endParaRPr lang="en-US" sz="8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93192" lvl="1" indent="0">
              <a:buNone/>
            </a:pP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Average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Depreciation Life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7400" b="1" dirty="0" smtClean="0">
                <a:solidFill>
                  <a:srgbClr val="FF0000"/>
                </a:solidFill>
                <a:latin typeface="Vijaya"/>
                <a:cs typeface="Vijaya"/>
              </a:rPr>
              <a:t>~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Years </a:t>
            </a:r>
          </a:p>
          <a:p>
            <a:pPr marL="109728" indent="0">
              <a:buNone/>
            </a:pP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Storage Tanks Life 	</a:t>
            </a:r>
            <a:r>
              <a:rPr lang="en-US" sz="7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≤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Years</a:t>
            </a:r>
            <a:endParaRPr lang="en-US" sz="7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08515" y="274638"/>
            <a:ext cx="646388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   Conversion to CNG ROI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0" y="-25766"/>
            <a:ext cx="1290215" cy="12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24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   CNG Utility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      Vehicles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8674" name="Picture 2" descr="C:\Users\wcmalone\AppData\Local\Microsoft\Windows\Temporary Internet Files\Content.Outlook\NKJQYOE4\IMG_1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70" y="-4953"/>
            <a:ext cx="4376219" cy="328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wcmalone\AppData\Local\Microsoft\Windows\Temporary Internet Files\Content.Outlook\NKJQYOE4\IMG_1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54" y="3436904"/>
            <a:ext cx="4340774" cy="32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C:\Users\wcmalone\AppData\Local\Microsoft\Windows\Temporary Internet Files\Content.Outlook\NKJQYOE4\IMG_1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0" y="3429001"/>
            <a:ext cx="4401910" cy="330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3418743"/>
            <a:ext cx="8229600" cy="25885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5580" y="2518260"/>
            <a:ext cx="214513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Container </a:t>
            </a:r>
          </a:p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Delivery Vehicles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7791" y="2518260"/>
            <a:ext cx="204001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Crew Cab </a:t>
            </a:r>
          </a:p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Utility Vehicle</a:t>
            </a:r>
            <a:endParaRPr lang="en-US" b="1" dirty="0">
              <a:solidFill>
                <a:schemeClr val="accent3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07800" y="3164591"/>
            <a:ext cx="0" cy="6475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607800" y="2670051"/>
            <a:ext cx="1" cy="4945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038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16942" y="1152150"/>
            <a:ext cx="9049804" cy="5705850"/>
          </a:xfrm>
        </p:spPr>
        <p:txBody>
          <a:bodyPr>
            <a:normAutofit fontScale="32500" lnSpcReduction="20000"/>
          </a:bodyPr>
          <a:lstStyle/>
          <a:p>
            <a:pPr lvl="1"/>
            <a:endParaRPr lang="en-US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5A – Utility Vehicle –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3rd Party Owned</a:t>
            </a:r>
            <a:r>
              <a:rPr lang="en-US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pPr marL="109728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 Miles per Service Day = 15,600 Miles per Year (5 days/week)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Cost $ 2.00 (taxes exempt); Diesel Average $ 3.00,  Difference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$ 1.00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15,600 miles ÷ 8.1 MPG = 1,926 x $ 1.00  = 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$ 1,926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45 Gallon CNG Tank @ $27,000 ÷ $ 1,926 = </a:t>
            </a:r>
            <a:r>
              <a:rPr lang="en-US" sz="86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14.0 Years ROI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</a:t>
            </a:r>
            <a:endParaRPr lang="en-US" sz="8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5B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Roll-off Vehicle –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County Owned</a:t>
            </a:r>
            <a:r>
              <a:rPr lang="en-US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Service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Day =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15,600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Year (5 days/week)</a:t>
            </a:r>
          </a:p>
          <a:p>
            <a:pPr lvl="1"/>
            <a:endParaRPr lang="en-US" sz="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Cost $ 0.75 (taxes exempt); IRS Rebate $ 0.50,  Diesel $ 3.00, Difference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$2.75</a:t>
            </a: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15,600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÷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8.1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MPG =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1,926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 $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2.75 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7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5,297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Gallon CNG Tank @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$27,000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÷ $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5,297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86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5.01 Years ROI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 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93192" lvl="1" indent="0">
              <a:buNone/>
            </a:pP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Average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Depreciation Life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7400" b="1" dirty="0" smtClean="0">
                <a:solidFill>
                  <a:srgbClr val="FF0000"/>
                </a:solidFill>
                <a:latin typeface="Vijaya"/>
                <a:cs typeface="Vijaya"/>
              </a:rPr>
              <a:t>~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Years </a:t>
            </a:r>
          </a:p>
          <a:p>
            <a:pPr marL="109728" indent="0">
              <a:buNone/>
            </a:pP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Storage Tanks Life 	</a:t>
            </a:r>
            <a:r>
              <a:rPr lang="en-US" sz="7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≤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Years</a:t>
            </a:r>
            <a:endParaRPr lang="en-US" sz="7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1388" y="274638"/>
            <a:ext cx="6302307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   Conversion to CNG ROI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0" y="8976"/>
            <a:ext cx="1211299" cy="118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062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377857"/>
            <a:ext cx="822960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CNG Pickup Truck Vehicles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6626" name="Picture 2" descr="C:\Users\wcmalone\AppData\Local\Microsoft\Windows\Temporary Internet Files\Content.Outlook\NKJQYOE4\IMG_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77856"/>
            <a:ext cx="447780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wcmalone\AppData\Local\Microsoft\Windows\Temporary Internet Files\Content.Outlook\NKJQYOE4\IMG_1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" y="2366470"/>
            <a:ext cx="4401910" cy="34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0829" y="1481328"/>
            <a:ext cx="265632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Four Door Crew Cab</a:t>
            </a:r>
          </a:p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Pickup Truck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5287" y="1481328"/>
            <a:ext cx="163217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  Two Door 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Pickup Truck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60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16942" y="1152150"/>
            <a:ext cx="9049804" cy="5705850"/>
          </a:xfrm>
        </p:spPr>
        <p:txBody>
          <a:bodyPr>
            <a:normAutofit fontScale="32500" lnSpcReduction="20000"/>
          </a:bodyPr>
          <a:lstStyle/>
          <a:p>
            <a:pPr lvl="1"/>
            <a:endParaRPr lang="en-US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6A – Pickup Truck –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3rd Party Owned</a:t>
            </a:r>
            <a:r>
              <a:rPr lang="en-US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pPr marL="109728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70 Miles per Service Day = 19,500 Miles per Year (5 days/week)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Cost $ 1.65 (taxes exempt); Gasoline $1.70,  Difference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$ 0.05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19,500 miles ÷ 16.8 MPG = 1,161 x $ 0.05  = 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$ 58</a:t>
            </a:r>
            <a:r>
              <a:rPr lang="en-US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 Gallon CNG Tank @ $8,000 ÷ $ 58 = </a:t>
            </a:r>
            <a:r>
              <a:rPr lang="en-US" sz="86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138 Years ROI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</a:t>
            </a:r>
            <a:endParaRPr lang="en-US" sz="8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6B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Pickup Truck –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County Owned</a:t>
            </a:r>
            <a:r>
              <a:rPr lang="en-US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70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Service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Day =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19,500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Year (5 days/week)</a:t>
            </a:r>
          </a:p>
          <a:p>
            <a:pPr lvl="1"/>
            <a:endParaRPr lang="en-US" sz="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Cost $ 0.75 (taxes exempt); IRS Rebate $ 0.50,  Gas $ 1.70, Difference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$1.45</a:t>
            </a: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19,500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÷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16.8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MPG =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1,161 x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1.45 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7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1,683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Gallon CNG Tank @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$8,000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÷ $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1,683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86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4.75 Years ROI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 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93192" lvl="1" indent="0">
              <a:buNone/>
            </a:pP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Average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Depreciation Life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7400" b="1" dirty="0" smtClean="0">
                <a:solidFill>
                  <a:srgbClr val="FF0000"/>
                </a:solidFill>
                <a:latin typeface="Vijaya"/>
                <a:cs typeface="Vijaya"/>
              </a:rPr>
              <a:t>~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Years </a:t>
            </a:r>
          </a:p>
          <a:p>
            <a:pPr marL="109728" indent="0">
              <a:buNone/>
            </a:pP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Storage Tanks Life 	</a:t>
            </a:r>
            <a:r>
              <a:rPr lang="en-US" sz="7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≤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Years</a:t>
            </a:r>
            <a:endParaRPr lang="en-US" sz="7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6725" y="274638"/>
            <a:ext cx="661567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   Conversion to CNG ROI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" y="45724"/>
            <a:ext cx="1133544" cy="110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840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386094"/>
            <a:ext cx="8229600" cy="36211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CNG Passenger Vans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3794" name="Picture 2" descr="C:\Users\wcmalone\AppData\Local\Microsoft\Windows\Temporary Internet Files\Content.Outlook\NKJQYOE4\IMG_18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81" y="2386094"/>
            <a:ext cx="4547357" cy="36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C:\Users\wcmalone\AppData\Local\Microsoft\Windows\Temporary Internet Files\Content.Outlook\NKJQYOE4\IMG_18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1" y="2386094"/>
            <a:ext cx="4302370" cy="362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10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16942" y="1152150"/>
            <a:ext cx="9049804" cy="5705850"/>
          </a:xfrm>
        </p:spPr>
        <p:txBody>
          <a:bodyPr>
            <a:normAutofit fontScale="32500" lnSpcReduction="20000"/>
          </a:bodyPr>
          <a:lstStyle/>
          <a:p>
            <a:pPr lvl="1"/>
            <a:endParaRPr lang="en-US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7A – Passenger Van –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3rd Party Owned</a:t>
            </a:r>
            <a:r>
              <a:rPr lang="en-US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pPr marL="109728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 Miles per Service Day = 26,000 Miles per Year (5 days/week)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Cost $ 1.65 (taxes exempt); Gasoline $ 1.70,  Difference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$ 0.05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26,000 miles ÷ 17.6 MPG = 1,477 x $ 0.05  = 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$ 73.85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 Gallon CNG Tank @ $8,000 ÷ $ 73.85 = </a:t>
            </a:r>
            <a:r>
              <a:rPr lang="en-US" sz="86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108 Years ROI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</a:t>
            </a:r>
            <a:endParaRPr lang="en-US" sz="8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7B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Pickup Truck –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County Owned</a:t>
            </a:r>
            <a:r>
              <a:rPr lang="en-US" sz="7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CNG Fueling Station</a:t>
            </a:r>
          </a:p>
          <a:p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Service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Day =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26,000 </a:t>
            </a:r>
            <a:r>
              <a:rPr lang="en-US" sz="5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per </a:t>
            </a:r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Year (5 days/week)</a:t>
            </a:r>
          </a:p>
          <a:p>
            <a:pPr lvl="1"/>
            <a:endParaRPr lang="en-US" sz="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5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Fuel Cost $ 0.75 (taxes exempt); IRS Rebate $ 0.50,  Gas $ 1.70, Difference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$1.45</a:t>
            </a: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26,000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miles ÷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17.6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MPG =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1,477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 $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1.45 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7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2,142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Savings / Year</a:t>
            </a:r>
          </a:p>
          <a:p>
            <a:pPr lvl="1"/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Gallon CNG Tank @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$8,000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÷ $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2,142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86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3.73 Years ROI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8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 </a:t>
            </a:r>
          </a:p>
          <a:p>
            <a:pPr marL="393192" lvl="1" indent="0">
              <a:buNone/>
            </a:pPr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93192" lvl="1" indent="0">
              <a:buNone/>
            </a:pP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Average </a:t>
            </a:r>
            <a:r>
              <a:rPr lang="en-US" sz="6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Depreciation Life </a:t>
            </a: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7400" b="1" dirty="0" smtClean="0">
                <a:solidFill>
                  <a:srgbClr val="FF0000"/>
                </a:solidFill>
                <a:latin typeface="Vijaya"/>
                <a:cs typeface="Vijaya"/>
              </a:rPr>
              <a:t>~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Years </a:t>
            </a:r>
          </a:p>
          <a:p>
            <a:pPr marL="109728" indent="0">
              <a:buNone/>
            </a:pPr>
            <a:r>
              <a:rPr lang="en-US" sz="6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Storage Tanks Life 	</a:t>
            </a:r>
            <a:r>
              <a:rPr lang="en-US" sz="7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≤ </a:t>
            </a:r>
            <a:r>
              <a:rPr lang="en-US" sz="7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Years</a:t>
            </a:r>
            <a:endParaRPr lang="en-US" sz="7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0830" y="274638"/>
            <a:ext cx="669157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   Conversion to CNG ROI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" y="101647"/>
            <a:ext cx="1076251" cy="105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47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1937 - Sanitation began Collection &amp; Disposal of MSW</a:t>
            </a: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1977  - Seminole Landfill began disposal operations</a:t>
            </a: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2000 – Started Flaring Landfill Gas (54% Methane)</a:t>
            </a:r>
          </a:p>
          <a:p>
            <a:pPr lvl="1"/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Landfill Gas Flow approximately 2,200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scfm</a:t>
            </a:r>
            <a:endParaRPr lang="en-US" sz="2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1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2006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Landfill Gas to Electricity (LFGTE) 3.2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MW of Electricity (First - Georgia Power G-Energy Program - 9 States)</a:t>
            </a:r>
          </a:p>
          <a:p>
            <a:endParaRPr lang="en-US" sz="9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LFGTE Facility Cost </a:t>
            </a:r>
            <a:r>
              <a:rPr lang="en-US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$ 5,000,000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Design Build (in-house)</a:t>
            </a:r>
          </a:p>
          <a:p>
            <a:pPr lvl="1"/>
            <a:r>
              <a:rPr lang="en-US" sz="2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Annual Sale </a:t>
            </a:r>
            <a:r>
              <a:rPr lang="en-US" sz="2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of Electricity to Georgia Power </a:t>
            </a:r>
            <a:r>
              <a:rPr lang="en-US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$ 1,200,000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(includes green tag attributes – REC’s)</a:t>
            </a:r>
          </a:p>
          <a:p>
            <a:pPr lvl="1"/>
            <a:r>
              <a:rPr lang="en-US" sz="2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ROI </a:t>
            </a:r>
            <a:r>
              <a:rPr lang="en-US" sz="28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4.2 years </a:t>
            </a:r>
            <a:r>
              <a:rPr lang="en-US" sz="2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Return of Capital Investment</a:t>
            </a:r>
          </a:p>
          <a:p>
            <a:pPr lvl="1"/>
            <a:r>
              <a:rPr lang="en-US" sz="2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Maintenance and Utilities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$ 575,000</a:t>
            </a:r>
          </a:p>
          <a:p>
            <a:pPr lvl="1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Annual Net Profit Operating the Facility </a:t>
            </a:r>
            <a:r>
              <a:rPr lang="en-US" sz="31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$ 625,000</a:t>
            </a:r>
          </a:p>
          <a:p>
            <a:pPr lvl="1"/>
            <a:endParaRPr lang="en-US" sz="11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Electricity 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Generation uses 1,100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scfm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LFG</a:t>
            </a: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4935" y="274638"/>
            <a:ext cx="6767466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DeKalb County Sanitation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3048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" y="89620"/>
            <a:ext cx="1095023" cy="106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0090" y="1683415"/>
            <a:ext cx="8762772" cy="5009069"/>
          </a:xfrm>
        </p:spPr>
        <p:txBody>
          <a:bodyPr>
            <a:normAutofit fontScale="70000" lnSpcReduction="20000"/>
          </a:bodyPr>
          <a:lstStyle/>
          <a:p>
            <a:r>
              <a:rPr lang="en-US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2008 - High Btu  -  High Volumes ( ≥  3,000 </a:t>
            </a:r>
            <a:r>
              <a:rPr lang="en-US" sz="29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scfm</a:t>
            </a:r>
            <a:r>
              <a:rPr lang="en-US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) – US EPA LMOP</a:t>
            </a:r>
          </a:p>
          <a:p>
            <a:endParaRPr lang="en-US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2009 - High Btu  -  Medium Volumes (1,500 -  2,000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scfm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2010 – High Btu – Lower Volumes ( 1,000 – 1,500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scfm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2012 – Transportation CNG Fuel on-site ( &gt; 500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scfm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Nitrogen and Oxygen still in the Fuel – Void Warranty by Engine Companies </a:t>
            </a:r>
          </a:p>
          <a:p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2014 – High Btu – Small Volumes ( 500 – 1,000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scfm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800" b="1" dirty="0" smtClean="0">
                <a:solidFill>
                  <a:srgbClr val="00B050"/>
                </a:solidFill>
                <a:latin typeface="Vijaya"/>
                <a:cs typeface="Vijaya"/>
              </a:rPr>
              <a:t>~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28 MSW Landfills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are High Btu Plants with the potential to Generate D3 RIN’s</a:t>
            </a:r>
          </a:p>
          <a:p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0305" y="274638"/>
            <a:ext cx="631209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  LFG to RNG Economics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0" y="36110"/>
            <a:ext cx="1444565" cy="141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362075"/>
            <a:ext cx="9144000" cy="5330409"/>
          </a:xfrm>
        </p:spPr>
        <p:txBody>
          <a:bodyPr>
            <a:normAutofit fontScale="92500" lnSpcReduction="10000"/>
          </a:bodyPr>
          <a:lstStyle/>
          <a:p>
            <a:endParaRPr lang="en-US" sz="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Based of 5 year or less ROI some considerations</a:t>
            </a:r>
          </a:p>
          <a:p>
            <a:endParaRPr lang="en-US" sz="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less than 2 miles to a major natural gas pipeline (6” or greater)</a:t>
            </a:r>
          </a:p>
          <a:p>
            <a:pPr lvl="1"/>
            <a:endParaRPr lang="en-US" sz="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≥  45 % methane (active MSW landfills)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Closed MSW Landfills have potential for </a:t>
            </a:r>
            <a:r>
              <a:rPr lang="en-US" sz="2400" b="1" dirty="0" smtClean="0">
                <a:solidFill>
                  <a:srgbClr val="0070C0"/>
                </a:solidFill>
                <a:latin typeface="Vijaya"/>
                <a:cs typeface="Vijaya"/>
              </a:rPr>
              <a:t>~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 years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Once a Landfill stops accepting MSW Methane reduces by 3%  per year</a:t>
            </a:r>
          </a:p>
          <a:p>
            <a:pPr lvl="1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≤ 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10 % nitrogen (difficult to remove)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MSW Landfills should not produce more than 5% nitrogen</a:t>
            </a:r>
          </a:p>
          <a:p>
            <a:pPr lvl="1"/>
            <a:endParaRPr lang="en-US" sz="3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≤   2 % oxygen (safety issues)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MSW Landfills should not produce more than 1.5% oxygen</a:t>
            </a:r>
          </a:p>
          <a:p>
            <a:endParaRPr lang="en-US" sz="2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5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0304" y="274638"/>
            <a:ext cx="6223391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   LFG to RNG Economics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" y="127501"/>
            <a:ext cx="1455726" cy="14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1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Low-Carbon Fuel Standard Emissions Comparison for Various Fuel Sources</a:t>
            </a:r>
          </a:p>
        </p:txBody>
      </p:sp>
      <p:pic>
        <p:nvPicPr>
          <p:cNvPr id="5123" name="Picture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35635" y="1292225"/>
            <a:ext cx="7706727" cy="4575175"/>
          </a:xfr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7848600" y="3200400"/>
            <a:ext cx="0" cy="1295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545270" y="2594155"/>
            <a:ext cx="2197092" cy="60624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RNG Facilities at MSW Landfills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0949" y="1607520"/>
            <a:ext cx="3594228" cy="6784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Traditional Naturally </a:t>
            </a:r>
          </a:p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Occurring Fossil Natural Gas</a:t>
            </a:r>
            <a:endParaRPr lang="en-US" b="1" dirty="0">
              <a:solidFill>
                <a:schemeClr val="accent3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324600" y="2286000"/>
            <a:ext cx="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72023" y="5994771"/>
            <a:ext cx="215315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88 % Reduction 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in GHG Emissions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4372" y="6009430"/>
            <a:ext cx="215315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 29 % Reduction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in GHG Emissions</a:t>
            </a:r>
            <a:endParaRPr lang="en-US" b="1" dirty="0">
              <a:solidFill>
                <a:schemeClr val="accent3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89901" y="5402270"/>
            <a:ext cx="151789" cy="6071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7987274" y="5326375"/>
            <a:ext cx="227686" cy="6683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61259" y="1683927"/>
            <a:ext cx="60144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E85</a:t>
            </a:r>
            <a:endParaRPr lang="en-US" b="1" dirty="0">
              <a:solidFill>
                <a:schemeClr val="accent3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961983" y="2062890"/>
            <a:ext cx="8061" cy="53126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1880" y="1531625"/>
            <a:ext cx="124264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Includes</a:t>
            </a:r>
          </a:p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All Forms</a:t>
            </a:r>
          </a:p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Of Fuels</a:t>
            </a:r>
            <a:endParaRPr lang="en-US" b="1" dirty="0">
              <a:solidFill>
                <a:schemeClr val="accent3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156725" y="2454955"/>
            <a:ext cx="986635" cy="104994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305"/>
            <a:ext cx="869315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89" y="165515"/>
            <a:ext cx="25050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4"/>
          <p:cNvSpPr txBox="1"/>
          <p:nvPr/>
        </p:nvSpPr>
        <p:spPr bwMode="auto">
          <a:xfrm>
            <a:off x="2916965" y="1779479"/>
            <a:ext cx="2640649" cy="523220"/>
          </a:xfrm>
          <a:prstGeom prst="rect">
            <a:avLst/>
          </a:prstGeom>
          <a:solidFill>
            <a:srgbClr val="4F6228"/>
          </a:solidFill>
          <a:ln w="12700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F7FFDD"/>
                </a:solidFill>
                <a:latin typeface="Calibri" pitchFamily="34" charset="0"/>
              </a:rPr>
              <a:t>Pathways II Final Rule published by EPA on 7/18/2014</a:t>
            </a:r>
            <a:endParaRPr lang="en-US" sz="1400" b="1" dirty="0">
              <a:solidFill>
                <a:srgbClr val="F7FFDD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33575" y="6041830"/>
            <a:ext cx="5616230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en-US" sz="1200" b="1" dirty="0" err="1" smtClean="0">
                <a:solidFill>
                  <a:schemeClr val="accent2"/>
                </a:solidFill>
              </a:rPr>
              <a:t>Dth</a:t>
            </a:r>
            <a:r>
              <a:rPr lang="en-US" sz="1200" b="1" dirty="0" smtClean="0">
                <a:solidFill>
                  <a:schemeClr val="accent2"/>
                </a:solidFill>
              </a:rPr>
              <a:t> = 1) </a:t>
            </a:r>
            <a:r>
              <a:rPr lang="en-US" sz="1200" b="1" dirty="0" err="1" smtClean="0">
                <a:solidFill>
                  <a:schemeClr val="accent2"/>
                </a:solidFill>
              </a:rPr>
              <a:t>mmbtu</a:t>
            </a:r>
            <a:r>
              <a:rPr lang="en-US" sz="1200" b="1" dirty="0" smtClean="0">
                <a:solidFill>
                  <a:schemeClr val="accent2"/>
                </a:solidFill>
              </a:rPr>
              <a:t>.  Seminole produces 300 </a:t>
            </a:r>
            <a:r>
              <a:rPr lang="en-US" sz="1200" b="1" dirty="0" err="1" smtClean="0">
                <a:solidFill>
                  <a:schemeClr val="accent2"/>
                </a:solidFill>
              </a:rPr>
              <a:t>mmbtu</a:t>
            </a:r>
            <a:r>
              <a:rPr lang="en-US" sz="1200" b="1" dirty="0" smtClean="0">
                <a:solidFill>
                  <a:schemeClr val="accent2"/>
                </a:solidFill>
              </a:rPr>
              <a:t> / day. </a:t>
            </a:r>
          </a:p>
          <a:p>
            <a:r>
              <a:rPr lang="en-US" sz="1200" b="1" dirty="0" smtClean="0">
                <a:solidFill>
                  <a:schemeClr val="accent2"/>
                </a:solidFill>
              </a:rPr>
              <a:t>$ 16.00 X 300 = $ 4,800 / day &gt; marketing  and other associated fees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513226" y="1531625"/>
            <a:ext cx="0" cy="7710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25455" y="1132399"/>
            <a:ext cx="98777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$16.00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26626" name="Picture 2" descr="C:\Users\wcmalone\AppData\Local\Microsoft\Windows\Temporary Internet Files\Content.Outlook\NKJQYOE4\Elem Mkts logo col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89" y="123305"/>
            <a:ext cx="2486743" cy="83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490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8719" y="241410"/>
            <a:ext cx="24144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*  Elements Markets</a:t>
            </a:r>
            <a:endParaRPr lang="en-US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597" y="1759310"/>
            <a:ext cx="264636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57" y="165515"/>
            <a:ext cx="8748485" cy="576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33575" y="5926478"/>
            <a:ext cx="561623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en-US" sz="1200" b="1" dirty="0" err="1" smtClean="0">
                <a:solidFill>
                  <a:schemeClr val="accent2"/>
                </a:solidFill>
              </a:rPr>
              <a:t>Dth</a:t>
            </a:r>
            <a:r>
              <a:rPr lang="en-US" sz="1200" b="1" dirty="0" smtClean="0">
                <a:solidFill>
                  <a:schemeClr val="accent2"/>
                </a:solidFill>
              </a:rPr>
              <a:t> or </a:t>
            </a:r>
            <a:r>
              <a:rPr lang="en-US" sz="1200" b="1" dirty="0" err="1" smtClean="0">
                <a:solidFill>
                  <a:schemeClr val="accent2"/>
                </a:solidFill>
              </a:rPr>
              <a:t>mmbtu</a:t>
            </a:r>
            <a:r>
              <a:rPr lang="en-US" sz="1200" b="1" dirty="0" smtClean="0">
                <a:solidFill>
                  <a:schemeClr val="accent2"/>
                </a:solidFill>
              </a:rPr>
              <a:t> = 11.73 RIN s.  Seminole produces 300 </a:t>
            </a:r>
            <a:r>
              <a:rPr lang="en-US" sz="1200" b="1" dirty="0" err="1" smtClean="0">
                <a:solidFill>
                  <a:schemeClr val="accent2"/>
                </a:solidFill>
              </a:rPr>
              <a:t>mmbtu</a:t>
            </a:r>
            <a:r>
              <a:rPr lang="en-US" sz="1200" b="1" dirty="0" smtClean="0">
                <a:solidFill>
                  <a:schemeClr val="accent2"/>
                </a:solidFill>
              </a:rPr>
              <a:t> / day.  300  </a:t>
            </a:r>
            <a:r>
              <a:rPr lang="en-US" sz="1200" b="1" dirty="0" err="1" smtClean="0">
                <a:solidFill>
                  <a:schemeClr val="accent2"/>
                </a:solidFill>
              </a:rPr>
              <a:t>mmbtu</a:t>
            </a:r>
            <a:r>
              <a:rPr lang="en-US" sz="1200" b="1" dirty="0" smtClean="0">
                <a:solidFill>
                  <a:schemeClr val="accent2"/>
                </a:solidFill>
              </a:rPr>
              <a:t> x 11.73 RINs  x $1.4 = $ 4,926 / day &gt; marketing  and other associated fees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5941" y="931816"/>
            <a:ext cx="98777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  $1.4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683712" y="1116482"/>
            <a:ext cx="0" cy="49103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C:\Users\wcmalone\AppData\Local\Microsoft\Windows\Temporary Internet Files\Content.Outlook\NKJQYOE4\Elem Mkts logo col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66" y="70494"/>
            <a:ext cx="2577176" cy="8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927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228600"/>
            <a:ext cx="6553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</a:rPr>
              <a:t>Contact</a:t>
            </a:r>
            <a:r>
              <a:rPr lang="en-US" sz="5400" dirty="0" smtClean="0">
                <a:solidFill>
                  <a:srgbClr val="0070C0"/>
                </a:solidFill>
              </a:rPr>
              <a:t> </a:t>
            </a:r>
            <a:r>
              <a:rPr lang="en-US" sz="4000" dirty="0" smtClean="0">
                <a:solidFill>
                  <a:srgbClr val="0070C0"/>
                </a:solidFill>
              </a:rPr>
              <a:t>Information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0" y="1151930"/>
            <a:ext cx="9144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Billy Malone</a:t>
            </a:r>
          </a:p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DeKalb County Sanitation Director</a:t>
            </a:r>
          </a:p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404-294-2900</a:t>
            </a:r>
          </a:p>
          <a:p>
            <a:pPr algn="ctr"/>
            <a:r>
              <a:rPr lang="en-US" sz="4400" dirty="0" smtClean="0">
                <a:solidFill>
                  <a:srgbClr val="0070C0"/>
                </a:solidFill>
                <a:hlinkClick r:id="rId2"/>
              </a:rPr>
              <a:t>wcmalone@dekalbcountyga.gov</a:t>
            </a:r>
            <a:endParaRPr lang="en-US" sz="4400" dirty="0" smtClean="0">
              <a:solidFill>
                <a:srgbClr val="0070C0"/>
              </a:solidFill>
            </a:endParaRPr>
          </a:p>
          <a:p>
            <a:pPr algn="ctr"/>
            <a:endParaRPr lang="en-US" sz="4400" dirty="0" smtClean="0">
              <a:solidFill>
                <a:srgbClr val="0070C0"/>
              </a:solidFill>
            </a:endParaRPr>
          </a:p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SWANA – TDIBR Landfills</a:t>
            </a:r>
          </a:p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Board of Directors Clean Cities -Georgia</a:t>
            </a:r>
          </a:p>
        </p:txBody>
      </p:sp>
      <p:pic>
        <p:nvPicPr>
          <p:cNvPr id="48130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7" y="236109"/>
            <a:ext cx="1249514" cy="12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9" descr="U:\MyFiles\Personal\SWANA\2007 LMOP Baltimore\2007.01.11E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8382000" cy="5702380"/>
          </a:xfrm>
          <a:prstGeom prst="rect">
            <a:avLst/>
          </a:prstGeom>
          <a:noFill/>
        </p:spPr>
      </p:pic>
      <p:pic>
        <p:nvPicPr>
          <p:cNvPr id="35842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1076251" cy="105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475662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April 2012 – Renewable Fuels Facility began converting Landfill Gas into Renewable Natural Gas 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Inject into the 16 inch high pressure AGL Pipeline 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1,000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scfm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of Landfill Gas produces 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en-US" sz="2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mmbtu</a:t>
            </a:r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day</a:t>
            </a: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October 2012 – Sanitation began dispensing CNG as Transportation Fuel – Public Access </a:t>
            </a:r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$ 2.10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per GGE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Solid Waste, Utilities, BOE, State, Transporters – primary users – MARTA is a backup user</a:t>
            </a:r>
          </a:p>
          <a:p>
            <a:pPr>
              <a:buNone/>
            </a:pPr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9831" y="274638"/>
            <a:ext cx="639257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Seminole Road Landfill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5" descr="C:\Users\hhamby\Pictures\Proposal Logos\DeKalb County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228600"/>
            <a:ext cx="1160462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73"/>
            <a:ext cx="1379831" cy="134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16710" cy="801617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0B050"/>
                </a:solidFill>
              </a:rPr>
              <a:t>20 </a:t>
            </a:r>
            <a:r>
              <a:rPr lang="en-US" dirty="0" smtClean="0">
                <a:solidFill>
                  <a:srgbClr val="00B050"/>
                </a:solidFill>
              </a:rPr>
              <a:t>Foreign Countries have Visited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3554" name="Picture 2" descr="ftp://dekalblfg:vocal6@ftp.geosyntec.us/users/external_purge/dekalblfg/Field%20Photos%2009-11-12/Renewable%20Fuels%20Facility/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52150"/>
            <a:ext cx="9174156" cy="57058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558635" y="6306494"/>
            <a:ext cx="289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LEED GOLD Certification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794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832" y="3726800"/>
            <a:ext cx="758950" cy="74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133.jpg"/>
          <p:cNvPicPr/>
          <p:nvPr/>
        </p:nvPicPr>
        <p:blipFill>
          <a:blip r:embed="rId2" cstate="print"/>
          <a:srcRect b="15094"/>
          <a:stretch>
            <a:fillRect/>
          </a:stretch>
        </p:blipFill>
        <p:spPr>
          <a:xfrm>
            <a:off x="170090" y="1380750"/>
            <a:ext cx="8973910" cy="5477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70090" y="620885"/>
            <a:ext cx="8973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DeKalb Sanitation has 86 CNG Vehicles 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wcmalone\AppData\Local\Microsoft\Windows\Temporary Internet Files\Content.Outlook\NKJQYOE4\IMG_18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58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993"/>
            <a:ext cx="1460304" cy="142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7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wcmalone\AppData\Local\Microsoft\Windows\Temporary Internet Files\Content.Outlook\NKJQYOE4\IMG_1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Users\wcmalone\AppData\Local\Microsoft\Windows\Temporary Internet Files\Content.Outlook\NKJQYOE4\DeKalb_Fuels_Large (2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42"/>
            <a:ext cx="1076251" cy="105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8591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10404</TotalTime>
  <Words>2098</Words>
  <Application>Microsoft Office PowerPoint</Application>
  <PresentationFormat>On-screen Show (4:3)</PresentationFormat>
  <Paragraphs>426</Paragraphs>
  <Slides>35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Concourse</vt:lpstr>
      <vt:lpstr>Worksheet</vt:lpstr>
      <vt:lpstr>Association of Energy Engineers Heritage Sandy Springs February 29th , 2016   Converting to CNG as an Alternate Transportation Fuel</vt:lpstr>
      <vt:lpstr>PowerPoint Presentation</vt:lpstr>
      <vt:lpstr>DeKalb County Sanitation</vt:lpstr>
      <vt:lpstr>PowerPoint Presentation</vt:lpstr>
      <vt:lpstr>Seminole Road Landfill</vt:lpstr>
      <vt:lpstr>20 Foreign Countries have Visited</vt:lpstr>
      <vt:lpstr>PowerPoint Presentation</vt:lpstr>
      <vt:lpstr>PowerPoint Presentation</vt:lpstr>
      <vt:lpstr>PowerPoint Presentation</vt:lpstr>
      <vt:lpstr>    CNG Fueling Station &amp;  Renewable Fuel Facility ROI</vt:lpstr>
      <vt:lpstr>CNG Station Opens in Decatur</vt:lpstr>
      <vt:lpstr> Units and MPG for CNG </vt:lpstr>
      <vt:lpstr> Units and MPG for CNG </vt:lpstr>
      <vt:lpstr>PowerPoint Presentation</vt:lpstr>
      <vt:lpstr>Conversion to CNG ROI </vt:lpstr>
      <vt:lpstr> CNG Tractor Trailer Vehicle</vt:lpstr>
      <vt:lpstr>   Conversion to CNG ROI </vt:lpstr>
      <vt:lpstr> CNG Front End Loader Vehicle</vt:lpstr>
      <vt:lpstr>    Conversion to CNG ROI </vt:lpstr>
      <vt:lpstr>CNG Residential Vehicles</vt:lpstr>
      <vt:lpstr>     Conversion to CNG ROI </vt:lpstr>
      <vt:lpstr>CNG Roll-off Vehicle</vt:lpstr>
      <vt:lpstr>    Conversion to CNG ROI </vt:lpstr>
      <vt:lpstr>    CNG Utility        Vehicles</vt:lpstr>
      <vt:lpstr>    Conversion to CNG ROI </vt:lpstr>
      <vt:lpstr>CNG Pickup Truck Vehicles</vt:lpstr>
      <vt:lpstr>    Conversion to CNG ROI </vt:lpstr>
      <vt:lpstr>CNG Passenger Vans</vt:lpstr>
      <vt:lpstr>    Conversion to CNG ROI </vt:lpstr>
      <vt:lpstr>   LFG to RNG Economics</vt:lpstr>
      <vt:lpstr>   LFG to RNG Economics</vt:lpstr>
      <vt:lpstr>Low-Carbon Fuel Standard Emissions Comparison for Various Fuel Sources</vt:lpstr>
      <vt:lpstr>PowerPoint Presentation</vt:lpstr>
      <vt:lpstr>PowerPoint Presentation</vt:lpstr>
      <vt:lpstr>PowerPoint Presentation</vt:lpstr>
    </vt:vector>
  </TitlesOfParts>
  <Company>MyCompany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Renewable Energy  MSW Landfill</dc:title>
  <dc:creator>Billy Malone</dc:creator>
  <cp:lastModifiedBy>Malone, William</cp:lastModifiedBy>
  <cp:revision>189</cp:revision>
  <cp:lastPrinted>2016-02-26T13:26:25Z</cp:lastPrinted>
  <dcterms:created xsi:type="dcterms:W3CDTF">2012-08-21T10:30:20Z</dcterms:created>
  <dcterms:modified xsi:type="dcterms:W3CDTF">2016-02-26T13:26:49Z</dcterms:modified>
</cp:coreProperties>
</file>